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62" r:id="rId5"/>
    <p:sldId id="260" r:id="rId6"/>
    <p:sldId id="261" r:id="rId7"/>
    <p:sldId id="269" r:id="rId8"/>
    <p:sldId id="268" r:id="rId9"/>
    <p:sldId id="267" r:id="rId10"/>
    <p:sldId id="272" r:id="rId11"/>
    <p:sldId id="273" r:id="rId12"/>
    <p:sldId id="275" r:id="rId13"/>
    <p:sldId id="274" r:id="rId14"/>
    <p:sldId id="265" r:id="rId15"/>
    <p:sldId id="276" r:id="rId16"/>
    <p:sldId id="259" r:id="rId17"/>
    <p:sldId id="263" r:id="rId18"/>
    <p:sldId id="264" r:id="rId19"/>
    <p:sldId id="277" r:id="rId20"/>
    <p:sldId id="278" r:id="rId21"/>
    <p:sldId id="279" r:id="rId22"/>
    <p:sldId id="282" r:id="rId23"/>
    <p:sldId id="283" r:id="rId24"/>
    <p:sldId id="284" r:id="rId25"/>
    <p:sldId id="285" r:id="rId26"/>
    <p:sldId id="280" r:id="rId27"/>
    <p:sldId id="281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271" r:id="rId47"/>
    <p:sldId id="270" r:id="rId48"/>
    <p:sldId id="266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63827" autoAdjust="0"/>
  </p:normalViewPr>
  <p:slideViewPr>
    <p:cSldViewPr snapToGrid="0">
      <p:cViewPr varScale="1">
        <p:scale>
          <a:sx n="62" d="100"/>
          <a:sy n="62" d="100"/>
        </p:scale>
        <p:origin x="-2314" y="-9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DCFE0B-95DD-4820-8BA5-1945FEA997BF}" type="datetimeFigureOut">
              <a:rPr lang="en-US" smtClean="0"/>
              <a:pPr/>
              <a:t>12/13/2017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6E260-B1B8-4C20-A0D5-F7B578DB078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6E260-B1B8-4C20-A0D5-F7B578DB0785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prioritized list of the functionality to be developed in a product or service</a:t>
            </a:r>
          </a:p>
          <a:p>
            <a:endParaRPr lang="en-US" dirty="0" smtClean="0"/>
          </a:p>
          <a:p>
            <a:r>
              <a:rPr lang="en-US" dirty="0" smtClean="0"/>
              <a:t>the development team pulls work from the product backlog as there is capacity for it, either continually (</a:t>
            </a:r>
            <a:r>
              <a:rPr lang="en-US" dirty="0" err="1" smtClean="0"/>
              <a:t>kanban</a:t>
            </a:r>
            <a:r>
              <a:rPr lang="en-US" dirty="0" smtClean="0"/>
              <a:t>) or by iteration (scrum)</a:t>
            </a:r>
          </a:p>
          <a:p>
            <a:endParaRPr lang="en-US" dirty="0" smtClean="0"/>
          </a:p>
          <a:p>
            <a:r>
              <a:rPr lang="en-US" dirty="0" smtClean="0"/>
              <a:t>Keep everything in one issue tracker–don’t use multiple systems to track bugs, requirements, and engineering work items. If it's work for the development team, keep it in a single backlog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6E260-B1B8-4C20-A0D5-F7B578DB0785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of the most popular frameworks for implementing agile</a:t>
            </a:r>
          </a:p>
          <a:p>
            <a:endParaRPr lang="en-US" dirty="0" smtClean="0"/>
          </a:p>
          <a:p>
            <a:r>
              <a:rPr lang="en-US" dirty="0" smtClean="0"/>
              <a:t>many people think scrum and agile are the same thing (they're not)</a:t>
            </a:r>
          </a:p>
          <a:p>
            <a:endParaRPr lang="en-US" dirty="0" smtClean="0"/>
          </a:p>
          <a:p>
            <a:r>
              <a:rPr lang="en-US" dirty="0" smtClean="0"/>
              <a:t>Many frameworks can be used to implement agile, such as </a:t>
            </a:r>
            <a:r>
              <a:rPr lang="en-US" dirty="0" err="1" smtClean="0"/>
              <a:t>kanban</a:t>
            </a:r>
            <a:r>
              <a:rPr lang="en-US" dirty="0" smtClean="0"/>
              <a:t> for example, but scrum has a unique flavor because of the commitment to short iterations of work</a:t>
            </a:r>
          </a:p>
          <a:p>
            <a:endParaRPr lang="en-US" dirty="0" smtClean="0"/>
          </a:p>
          <a:p>
            <a:r>
              <a:rPr lang="en-US" dirty="0" smtClean="0"/>
              <a:t>product is built in a series of fixed-length iterations called sprints that give teams a framework for shipping software on a regular cadence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6E260-B1B8-4C20-A0D5-F7B578DB0785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Japanese, </a:t>
            </a:r>
            <a:r>
              <a:rPr lang="en-US" dirty="0" err="1" smtClean="0"/>
              <a:t>kanban</a:t>
            </a:r>
            <a:r>
              <a:rPr lang="en-US" dirty="0" smtClean="0"/>
              <a:t> literally translates to "visual signal"</a:t>
            </a:r>
          </a:p>
          <a:p>
            <a:endParaRPr lang="en-US" dirty="0" smtClean="0"/>
          </a:p>
          <a:p>
            <a:r>
              <a:rPr lang="en-US" dirty="0" smtClean="0"/>
              <a:t>Work items are represented visually on a </a:t>
            </a:r>
            <a:r>
              <a:rPr lang="en-US" dirty="0" err="1" smtClean="0"/>
              <a:t>kanban</a:t>
            </a:r>
            <a:r>
              <a:rPr lang="en-US" dirty="0" smtClean="0"/>
              <a:t> board, allowing team members to see the state of every piece of work at any time</a:t>
            </a:r>
          </a:p>
          <a:p>
            <a:endParaRPr lang="en-US" dirty="0" smtClean="0"/>
          </a:p>
          <a:p>
            <a:r>
              <a:rPr lang="en-US" dirty="0" smtClean="0"/>
              <a:t>Once the team completes a work item, they pluck the next work item off the top of the backlog</a:t>
            </a:r>
          </a:p>
          <a:p>
            <a:endParaRPr lang="en-US" dirty="0" smtClean="0"/>
          </a:p>
          <a:p>
            <a:r>
              <a:rPr lang="en-US" dirty="0" smtClean="0"/>
              <a:t>As long as the product owner keeps the most important work items on top of the backlog, the development team is assured they are delivering maximum value back to the business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6E260-B1B8-4C20-A0D5-F7B578DB0785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DevOps ecosystem</a:t>
            </a:r>
          </a:p>
          <a:p>
            <a:endParaRPr lang="en-US" dirty="0" smtClean="0"/>
          </a:p>
          <a:p>
            <a:r>
              <a:rPr lang="en-US" dirty="0" smtClean="0"/>
              <a:t>the various third-party options we might typically have to integrate with in order to plan/track, develop/test, release and monitor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6E260-B1B8-4C20-A0D5-F7B578DB0785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TFS is the on-premises product (it's been around since 2005 - it's a few months behind in available features compared to VSTS)</a:t>
            </a:r>
          </a:p>
          <a:p>
            <a:r>
              <a:rPr lang="en-US" dirty="0" smtClean="0"/>
              <a:t>sign-up for VSTS at https://www.visualstudio.com/</a:t>
            </a:r>
          </a:p>
          <a:p>
            <a:r>
              <a:rPr lang="en-US" dirty="0" smtClean="0"/>
              <a:t>VSTS - managed ... never have to upgrade it, back it up, secure it, infinite scale</a:t>
            </a:r>
          </a:p>
          <a:p>
            <a:r>
              <a:rPr lang="en-US" dirty="0" smtClean="0"/>
              <a:t>VSTS offers all the capabilities you need to turn an idea into a piece of working software ... but you don't have to use all of it</a:t>
            </a:r>
          </a:p>
          <a:p>
            <a:r>
              <a:rPr lang="en-US" dirty="0" smtClean="0"/>
              <a:t>no other vendor offers all these capabilities into a single product - if you follow these steps with outside vendors then you will pay an integration tax</a:t>
            </a:r>
          </a:p>
          <a:p>
            <a:r>
              <a:rPr lang="en-US" dirty="0" smtClean="0"/>
              <a:t>the Microsoft VSTS </a:t>
            </a:r>
            <a:r>
              <a:rPr lang="en-US" dirty="0" err="1" smtClean="0"/>
              <a:t>devops</a:t>
            </a:r>
            <a:r>
              <a:rPr lang="en-US" dirty="0" smtClean="0"/>
              <a:t> team is very serious about trying to offer the best of breed features in each of the categories above (if not just tweet @</a:t>
            </a:r>
            <a:r>
              <a:rPr lang="en-US" dirty="0" err="1" smtClean="0"/>
              <a:t>donovanbrown</a:t>
            </a:r>
            <a:r>
              <a:rPr lang="en-US" dirty="0" smtClean="0"/>
              <a:t>)</a:t>
            </a:r>
          </a:p>
          <a:p>
            <a:r>
              <a:rPr lang="en-US" dirty="0" smtClean="0"/>
              <a:t>with GVFS (</a:t>
            </a:r>
            <a:r>
              <a:rPr lang="en-US" dirty="0" err="1" smtClean="0"/>
              <a:t>git</a:t>
            </a:r>
            <a:r>
              <a:rPr lang="en-US" dirty="0" smtClean="0"/>
              <a:t> virtual file system) can support extremely large repos (hundreds of gigabytes) - offered by Microsoft as an open-source project to </a:t>
            </a:r>
            <a:r>
              <a:rPr lang="en-US" dirty="0" err="1" smtClean="0"/>
              <a:t>GitHub</a:t>
            </a:r>
            <a:r>
              <a:rPr lang="en-US" dirty="0" smtClean="0"/>
              <a:t> to extend </a:t>
            </a:r>
            <a:r>
              <a:rPr lang="en-US" dirty="0" err="1" smtClean="0"/>
              <a:t>git</a:t>
            </a:r>
            <a:r>
              <a:rPr lang="en-US" dirty="0" smtClean="0"/>
              <a:t> for everybody</a:t>
            </a:r>
          </a:p>
          <a:p>
            <a:r>
              <a:rPr lang="en-US" dirty="0" smtClean="0"/>
              <a:t>used by tens of thousands Microsoft engineers working on various Microsoft products including Windows itself (300+ GB repo)</a:t>
            </a:r>
          </a:p>
          <a:p>
            <a:r>
              <a:rPr lang="en-US" dirty="0" smtClean="0"/>
              <a:t>	VSTS itself is developed, tracked, deployed using VSTS (one of those moments from the inception movie)</a:t>
            </a:r>
          </a:p>
          <a:p>
            <a:endParaRPr lang="en-US" dirty="0" smtClean="0"/>
          </a:p>
          <a:p>
            <a:r>
              <a:rPr lang="en-US" dirty="0" smtClean="0"/>
              <a:t>VSTS - free account limits</a:t>
            </a:r>
          </a:p>
          <a:p>
            <a:r>
              <a:rPr lang="en-US" dirty="0" smtClean="0"/>
              <a:t>	https://www.visualstudio.com/team-services/compare-features/</a:t>
            </a:r>
          </a:p>
          <a:p>
            <a:r>
              <a:rPr lang="en-US" dirty="0" smtClean="0"/>
              <a:t>	https://www.visualstudio.com/team-services/pricing/</a:t>
            </a:r>
          </a:p>
          <a:p>
            <a:r>
              <a:rPr lang="en-US" dirty="0" smtClean="0"/>
              <a:t>	teams of 5 users or less are free</a:t>
            </a:r>
          </a:p>
          <a:p>
            <a:r>
              <a:rPr lang="en-US" dirty="0" smtClean="0"/>
              <a:t>	hosted pipelines</a:t>
            </a:r>
          </a:p>
          <a:p>
            <a:r>
              <a:rPr lang="en-US" dirty="0" smtClean="0"/>
              <a:t>		240 minutes of free total compute time per month from a hosted agent to run a build or a release</a:t>
            </a:r>
          </a:p>
          <a:p>
            <a:r>
              <a:rPr lang="en-US" dirty="0" smtClean="0"/>
              <a:t>		each build or release job within this free allocation cannot run for more than 30 minutes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6E260-B1B8-4C20-A0D5-F7B578DB0785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Microsoft again is not the best at naming stuff with VSTS ... it's really not related to Visual Studio though it does have a nice integration experience with it</a:t>
            </a:r>
          </a:p>
          <a:p>
            <a:r>
              <a:rPr lang="en-US" dirty="0" smtClean="0"/>
              <a:t>	Microsoft's </a:t>
            </a:r>
            <a:r>
              <a:rPr lang="en-US" dirty="0" err="1" smtClean="0"/>
              <a:t>devops</a:t>
            </a:r>
            <a:r>
              <a:rPr lang="en-US" dirty="0" smtClean="0"/>
              <a:t> team is trying hard to transmit the 'any platform, any language' message </a:t>
            </a:r>
          </a:p>
          <a:p>
            <a:endParaRPr lang="en-US" dirty="0" smtClean="0"/>
          </a:p>
          <a:p>
            <a:r>
              <a:rPr lang="en-US" dirty="0" smtClean="0"/>
              <a:t>stress that VSTS is a managed service - when used fully there is no need to run &amp; manage </a:t>
            </a:r>
            <a:r>
              <a:rPr lang="en-US" dirty="0" err="1" smtClean="0"/>
              <a:t>Gitorious</a:t>
            </a:r>
            <a:r>
              <a:rPr lang="en-US" dirty="0" smtClean="0"/>
              <a:t>, Jenkins, </a:t>
            </a:r>
            <a:r>
              <a:rPr lang="en-US" dirty="0" err="1" smtClean="0"/>
              <a:t>Redmine</a:t>
            </a:r>
            <a:r>
              <a:rPr lang="en-US" dirty="0" smtClean="0"/>
              <a:t>, </a:t>
            </a:r>
            <a:r>
              <a:rPr lang="en-US" dirty="0" err="1" smtClean="0"/>
              <a:t>Trello</a:t>
            </a:r>
            <a:r>
              <a:rPr lang="en-US" dirty="0" smtClean="0"/>
              <a:t> and so on</a:t>
            </a:r>
          </a:p>
          <a:p>
            <a:r>
              <a:rPr lang="en-US" dirty="0" smtClean="0"/>
              <a:t>	it's offered by Microsoft but it can be used for any platform and any language</a:t>
            </a:r>
          </a:p>
          <a:p>
            <a:endParaRPr lang="en-US" dirty="0" smtClean="0"/>
          </a:p>
          <a:p>
            <a:r>
              <a:rPr lang="en-US" dirty="0" smtClean="0"/>
              <a:t>very extensible - external components can be plugged in at various points in the pipeline</a:t>
            </a:r>
          </a:p>
          <a:p>
            <a:r>
              <a:rPr lang="en-US" dirty="0" smtClean="0"/>
              <a:t>	keep source code in </a:t>
            </a:r>
            <a:r>
              <a:rPr lang="en-US" dirty="0" err="1" smtClean="0"/>
              <a:t>GitHub</a:t>
            </a:r>
            <a:r>
              <a:rPr lang="en-US" dirty="0" smtClean="0"/>
              <a:t> but use VSTS for everything else</a:t>
            </a:r>
          </a:p>
          <a:p>
            <a:r>
              <a:rPr lang="en-US" dirty="0" smtClean="0"/>
              <a:t>	do builds in an external Jenkins instance and just pick up the artifacts to use VSTS for deployment</a:t>
            </a:r>
          </a:p>
          <a:p>
            <a:endParaRPr lang="en-US" dirty="0" smtClean="0"/>
          </a:p>
          <a:p>
            <a:r>
              <a:rPr lang="en-US" dirty="0" smtClean="0"/>
              <a:t>mention that VSTS integration tools exist for many other development environments - Eclipse, </a:t>
            </a:r>
            <a:r>
              <a:rPr lang="en-US" dirty="0" err="1" smtClean="0"/>
              <a:t>IntelliJ</a:t>
            </a:r>
            <a:r>
              <a:rPr lang="en-US" dirty="0" smtClean="0"/>
              <a:t>, Visual Studio Code and so on</a:t>
            </a:r>
          </a:p>
          <a:p>
            <a:r>
              <a:rPr lang="en-US" dirty="0" smtClean="0"/>
              <a:t>	same with ability to use whatever </a:t>
            </a:r>
            <a:r>
              <a:rPr lang="en-US" dirty="0" err="1" smtClean="0"/>
              <a:t>git</a:t>
            </a:r>
            <a:r>
              <a:rPr lang="en-US" dirty="0" smtClean="0"/>
              <a:t> tools you're already comfortable with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6E260-B1B8-4C20-A0D5-F7B578DB0785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http://donovanbrown.com/post/How-do-we-get-started-with-DevOps</a:t>
            </a:r>
          </a:p>
          <a:p>
            <a:r>
              <a:rPr lang="en-US" dirty="0" smtClean="0"/>
              <a:t>where should we start? The short answer is start with what hurts most. (a typical consultant answer since each customer is probably at a different stage)</a:t>
            </a:r>
          </a:p>
          <a:p>
            <a:endParaRPr lang="en-US" dirty="0" smtClean="0"/>
          </a:p>
          <a:p>
            <a:r>
              <a:rPr lang="en-US" dirty="0" smtClean="0"/>
              <a:t>make sure team is using source control</a:t>
            </a:r>
          </a:p>
          <a:p>
            <a:endParaRPr lang="en-US" dirty="0" smtClean="0"/>
          </a:p>
          <a:p>
            <a:r>
              <a:rPr lang="en-US" dirty="0" smtClean="0"/>
              <a:t>team is firing on all cylinders as an Agile team</a:t>
            </a:r>
          </a:p>
          <a:p>
            <a:r>
              <a:rPr lang="en-US" dirty="0" smtClean="0"/>
              <a:t>	producing increments of shippable code, code we could deploy to an environment</a:t>
            </a:r>
          </a:p>
          <a:p>
            <a:r>
              <a:rPr lang="en-US" dirty="0" smtClean="0"/>
              <a:t>	work item tracking for their Epics, Features, Product Backlog Items, Bugs, tasks</a:t>
            </a:r>
          </a:p>
          <a:p>
            <a:r>
              <a:rPr lang="en-US" dirty="0" smtClean="0"/>
              <a:t>	visible Product Backlog and/or Kanban board</a:t>
            </a:r>
          </a:p>
          <a:p>
            <a:r>
              <a:rPr lang="en-US" dirty="0" smtClean="0"/>
              <a:t>	continuous integration</a:t>
            </a:r>
          </a:p>
          <a:p>
            <a:r>
              <a:rPr lang="en-US" dirty="0" smtClean="0"/>
              <a:t>	continuous deployment (at least to dev and then other environments)</a:t>
            </a:r>
          </a:p>
          <a:p>
            <a:r>
              <a:rPr lang="en-US" dirty="0" smtClean="0"/>
              <a:t>	monitoring</a:t>
            </a:r>
          </a:p>
          <a:p>
            <a:r>
              <a:rPr lang="en-US" dirty="0" smtClean="0"/>
              <a:t>Just because it is not broken does not mean you cannot improve it.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6E260-B1B8-4C20-A0D5-F7B578DB0785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Phoenix book - excellent novel (for everybody) about a fictional company that transforms itself using </a:t>
            </a:r>
            <a:r>
              <a:rPr lang="en-US" dirty="0" err="1" smtClean="0"/>
              <a:t>devops</a:t>
            </a:r>
            <a:r>
              <a:rPr lang="en-US" dirty="0" smtClean="0"/>
              <a:t> in order to stay relevant and competitive</a:t>
            </a:r>
          </a:p>
          <a:p>
            <a:endParaRPr lang="en-US" dirty="0" smtClean="0"/>
          </a:p>
          <a:p>
            <a:r>
              <a:rPr lang="en-US" dirty="0" smtClean="0"/>
              <a:t>People + process + products – this book offers</a:t>
            </a:r>
            <a:r>
              <a:rPr lang="en-US" baseline="0" dirty="0" smtClean="0"/>
              <a:t> many insights for the ‘people’ area of </a:t>
            </a:r>
            <a:r>
              <a:rPr lang="en-US" baseline="0" dirty="0" err="1" smtClean="0"/>
              <a:t>devops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6E260-B1B8-4C20-A0D5-F7B578DB0785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don't try to find the perfect product combination - VSTS is extensible - just start somewhere and use the components that make most sense for your scenario</a:t>
            </a:r>
          </a:p>
          <a:p>
            <a:endParaRPr lang="en-US" dirty="0" smtClean="0"/>
          </a:p>
          <a:p>
            <a:r>
              <a:rPr lang="en-US" dirty="0" smtClean="0"/>
              <a:t>remember ... VSTS is hosted and managed by Microsoft but it's for any platform and any language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6E260-B1B8-4C20-A0D5-F7B578DB0785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DevOps - one of the many buzz words that you hear in the industry today (just up there with 'cloud computing', 'artificial intelligence' and so on) but what is it really?</a:t>
            </a:r>
          </a:p>
          <a:p>
            <a:endParaRPr lang="en-US" dirty="0" smtClean="0"/>
          </a:p>
          <a:p>
            <a:r>
              <a:rPr lang="en-US" dirty="0" smtClean="0"/>
              <a:t>ask people what they think about when they hear '</a:t>
            </a:r>
            <a:r>
              <a:rPr lang="en-US" dirty="0" err="1" smtClean="0"/>
              <a:t>devops</a:t>
            </a:r>
            <a:r>
              <a:rPr lang="en-US" dirty="0" smtClean="0"/>
              <a:t>‘</a:t>
            </a:r>
          </a:p>
          <a:p>
            <a:endParaRPr lang="en-US" dirty="0" smtClean="0"/>
          </a:p>
          <a:p>
            <a:r>
              <a:rPr lang="en-US" dirty="0" smtClean="0"/>
              <a:t>would anybody want to define it?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6E260-B1B8-4C20-A0D5-F7B578DB0785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‘value’ instead of ‘software’ or ‘features’ - ecommerce with cyber </a:t>
            </a:r>
            <a:r>
              <a:rPr lang="en-US" dirty="0" err="1" smtClean="0"/>
              <a:t>monday</a:t>
            </a:r>
            <a:r>
              <a:rPr lang="en-US" dirty="0" smtClean="0"/>
              <a:t> coming – </a:t>
            </a:r>
          </a:p>
          <a:p>
            <a:r>
              <a:rPr lang="en-US" dirty="0" smtClean="0"/>
              <a:t>value means stable infrastructure with ability to sustain increased load ... not necessarily new exotic features</a:t>
            </a:r>
          </a:p>
          <a:p>
            <a:endParaRPr lang="en-US" dirty="0" smtClean="0"/>
          </a:p>
          <a:p>
            <a:r>
              <a:rPr lang="en-US" dirty="0" smtClean="0"/>
              <a:t>hardest part in the union - the people ... not everybody will be on board or want to be on board</a:t>
            </a:r>
          </a:p>
          <a:p>
            <a:endParaRPr lang="en-US" dirty="0" smtClean="0"/>
          </a:p>
          <a:p>
            <a:r>
              <a:rPr lang="en-US" dirty="0" smtClean="0"/>
              <a:t>DevOps is not just automating a pipeline so we can quickly deliver software. Our goal is to deliver value. </a:t>
            </a:r>
          </a:p>
          <a:p>
            <a:endParaRPr lang="en-US" dirty="0" smtClean="0"/>
          </a:p>
          <a:p>
            <a:r>
              <a:rPr lang="en-US" dirty="0" smtClean="0"/>
              <a:t>If the value only reaches the Dev and QA environments but is held up before reaching production we're still failing</a:t>
            </a:r>
          </a:p>
          <a:p>
            <a:endParaRPr lang="en-US" dirty="0" smtClean="0"/>
          </a:p>
          <a:p>
            <a:r>
              <a:rPr lang="en-US" dirty="0" smtClean="0"/>
              <a:t>DevOps is not a product.  You cannot buy DevOps and install it.  DevOps is not just automation or infrastructure as code.</a:t>
            </a:r>
          </a:p>
          <a:p>
            <a:endParaRPr lang="en-US" dirty="0" smtClean="0"/>
          </a:p>
          <a:p>
            <a:r>
              <a:rPr lang="en-US" dirty="0" smtClean="0"/>
              <a:t>DevOps is people following a process enabled by products to deliver value to our end users.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6E260-B1B8-4C20-A0D5-F7B578DB0785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competition - mobile apps - fiercely competitive market ... for every app you have on the phone there are probably at least another dozen trying to do the same exact thing</a:t>
            </a:r>
          </a:p>
          <a:p>
            <a:endParaRPr lang="en-US" dirty="0" smtClean="0"/>
          </a:p>
          <a:p>
            <a:r>
              <a:rPr lang="en-US" dirty="0" smtClean="0"/>
              <a:t>if you don't add value fast enough your customers will become their customers ... you either implement </a:t>
            </a:r>
            <a:r>
              <a:rPr lang="en-US" dirty="0" err="1" smtClean="0"/>
              <a:t>devops</a:t>
            </a:r>
            <a:r>
              <a:rPr lang="en-US" dirty="0" smtClean="0"/>
              <a:t> to add value quickly or you lose</a:t>
            </a:r>
          </a:p>
          <a:p>
            <a:endParaRPr lang="en-US" dirty="0" smtClean="0"/>
          </a:p>
          <a:p>
            <a:r>
              <a:rPr lang="en-US" dirty="0" smtClean="0"/>
              <a:t>we want to increase velocity, move faster but historically when we move faster we incur more risk - especially when manual steps are involved</a:t>
            </a:r>
          </a:p>
          <a:p>
            <a:endParaRPr lang="en-US" dirty="0" smtClean="0"/>
          </a:p>
          <a:p>
            <a:r>
              <a:rPr lang="en-US" dirty="0" smtClean="0"/>
              <a:t>quote - friends don't let friends right-click on projects to 'publish' them from Visual Studio</a:t>
            </a:r>
          </a:p>
          <a:p>
            <a:endParaRPr lang="en-US" dirty="0" smtClean="0"/>
          </a:p>
          <a:p>
            <a:r>
              <a:rPr lang="en-US" dirty="0" smtClean="0"/>
              <a:t>quote - never ever </a:t>
            </a:r>
            <a:r>
              <a:rPr lang="en-US" dirty="0" err="1" smtClean="0"/>
              <a:t>ever</a:t>
            </a:r>
            <a:r>
              <a:rPr lang="en-US" dirty="0" smtClean="0"/>
              <a:t> send a human to do a machine's job ... mistakes will happen</a:t>
            </a:r>
          </a:p>
          <a:p>
            <a:r>
              <a:rPr lang="en-US" dirty="0" smtClean="0"/>
              <a:t>	a user should at most have to click to select which release should be deployed - all else should be automated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6E260-B1B8-4C20-A0D5-F7B578DB0785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Continuous Integration (CI)</a:t>
            </a:r>
          </a:p>
          <a:p>
            <a:r>
              <a:rPr lang="en-US" dirty="0" smtClean="0"/>
              <a:t>	the process that ensures the stability of all the available developer source code</a:t>
            </a:r>
          </a:p>
          <a:p>
            <a:r>
              <a:rPr lang="en-US" dirty="0" smtClean="0"/>
              <a:t>	automated builds of each code submitted and the execution of the unit tests </a:t>
            </a:r>
          </a:p>
          <a:p>
            <a:endParaRPr lang="en-US" dirty="0" smtClean="0"/>
          </a:p>
          <a:p>
            <a:r>
              <a:rPr lang="en-US" dirty="0" smtClean="0"/>
              <a:t>Continuous Delivery (CD)</a:t>
            </a:r>
          </a:p>
          <a:p>
            <a:r>
              <a:rPr lang="en-US" dirty="0" smtClean="0"/>
              <a:t>	ensures every change can be deployed to production while having the option to hold the production deployment until a manual approval is given</a:t>
            </a:r>
          </a:p>
          <a:p>
            <a:endParaRPr lang="en-US" dirty="0" smtClean="0"/>
          </a:p>
          <a:p>
            <a:r>
              <a:rPr lang="en-US" dirty="0" smtClean="0"/>
              <a:t>Continuous Deployment</a:t>
            </a:r>
          </a:p>
          <a:p>
            <a:r>
              <a:rPr lang="en-US" dirty="0" smtClean="0"/>
              <a:t>	lets every change to be automatically deployed to production</a:t>
            </a:r>
          </a:p>
          <a:p>
            <a:r>
              <a:rPr lang="en-US" dirty="0" smtClean="0"/>
              <a:t>	created by automating the approval steps of continuous delivery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6E260-B1B8-4C20-A0D5-F7B578DB0785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Feature flags - technique to turn on/off functionality of your application, via configuration, without deploying new code</a:t>
            </a:r>
          </a:p>
          <a:p>
            <a:r>
              <a:rPr lang="en-US" dirty="0" smtClean="0"/>
              <a:t>	they're important to allow work to reside in the main branch even if should not be visible to the end users</a:t>
            </a:r>
          </a:p>
          <a:p>
            <a:r>
              <a:rPr lang="en-US" dirty="0" smtClean="0"/>
              <a:t>	key part in CI scheme where features are constantly being deployed but not necessarily "released" into production</a:t>
            </a:r>
          </a:p>
          <a:p>
            <a:r>
              <a:rPr lang="en-US" dirty="0" smtClean="0"/>
              <a:t>	some say it's ok to even add code protected by a feature flag even if the feature is not fully finished (as long as the code compiles and nothing else is affected)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6E260-B1B8-4C20-A0D5-F7B578DB0785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goal is to deploy the same binaries/packages (built only once) across the entire pipeline</a:t>
            </a:r>
          </a:p>
          <a:p>
            <a:endParaRPr lang="en-US" dirty="0" smtClean="0"/>
          </a:p>
          <a:p>
            <a:r>
              <a:rPr lang="en-US" dirty="0" smtClean="0"/>
              <a:t>each deployment stage definition in the release flow should contain the configuration values specific to that stage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6E260-B1B8-4C20-A0D5-F7B578DB0785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one major risk with the approach we often take here with one code branch per environment? </a:t>
            </a:r>
          </a:p>
          <a:p>
            <a:r>
              <a:rPr lang="en-US" dirty="0" smtClean="0"/>
              <a:t>	merging code into other branches is painful and can be dangerous</a:t>
            </a:r>
          </a:p>
          <a:p>
            <a:r>
              <a:rPr lang="en-US" dirty="0" smtClean="0"/>
              <a:t>	it's possible that code that was tested in QA for a given branch might not end up exactly the same in the prod branch for deployment (if the dev doing the merge is not careful)</a:t>
            </a:r>
          </a:p>
          <a:p>
            <a:endParaRPr lang="en-US" dirty="0" smtClean="0"/>
          </a:p>
          <a:p>
            <a:r>
              <a:rPr lang="en-US" dirty="0" smtClean="0"/>
              <a:t>best practice - one main branch, protected (code is only added via pull requests that are reviewed) with short-lived feature branches (usually only around for a few days)</a:t>
            </a:r>
          </a:p>
          <a:p>
            <a:r>
              <a:rPr lang="en-US" dirty="0" smtClean="0"/>
              <a:t>	discussion on Twitter with </a:t>
            </a:r>
            <a:r>
              <a:rPr lang="en-US" dirty="0" err="1" smtClean="0"/>
              <a:t>devops</a:t>
            </a:r>
            <a:r>
              <a:rPr lang="en-US" dirty="0" smtClean="0"/>
              <a:t> advocates from Microsoft's VSTS team</a:t>
            </a:r>
          </a:p>
          <a:p>
            <a:endParaRPr lang="en-US" dirty="0" smtClean="0"/>
          </a:p>
          <a:p>
            <a:r>
              <a:rPr lang="en-US" dirty="0" smtClean="0"/>
              <a:t>http://stevenmurawski.com/powershell/2017/06/pruning-the-source-tree/</a:t>
            </a:r>
          </a:p>
          <a:p>
            <a:r>
              <a:rPr lang="en-US" dirty="0" smtClean="0"/>
              <a:t>https://damianbrady.com.au/2017/07/12/continuous-integration-not-continuous-isolation/</a:t>
            </a:r>
          </a:p>
          <a:p>
            <a:r>
              <a:rPr lang="en-US" dirty="0" smtClean="0"/>
              <a:t>https://trunkbaseddevelopment.com/</a:t>
            </a:r>
          </a:p>
          <a:p>
            <a:r>
              <a:rPr lang="en-US" dirty="0" smtClean="0"/>
              <a:t>https://www.continuousdelivery.com/foundations/continuous-integration/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6E260-B1B8-4C20-A0D5-F7B578DB0785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Let’s look now for a little</a:t>
            </a:r>
            <a:r>
              <a:rPr lang="en-US" baseline="0" dirty="0" smtClean="0"/>
              <a:t> at agile methodologies and agile components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User stories - short, simple descriptions of a feature told from the perspective of the person who desires the new capability, usually a user or customer of the system</a:t>
            </a:r>
          </a:p>
          <a:p>
            <a:endParaRPr lang="en-US" dirty="0" smtClean="0"/>
          </a:p>
          <a:p>
            <a:r>
              <a:rPr lang="en-US" dirty="0" smtClean="0"/>
              <a:t>User stories are written throughout the agile project</a:t>
            </a:r>
          </a:p>
          <a:p>
            <a:endParaRPr lang="en-US" dirty="0" smtClean="0"/>
          </a:p>
          <a:p>
            <a:r>
              <a:rPr lang="en-US" dirty="0" smtClean="0"/>
              <a:t>Some of these agile user stories will undoubtedly be epics. Epics will later be decomposed into smaller stories that fit more readily into a single iteration.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6E260-B1B8-4C20-A0D5-F7B578DB0785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350" y="4464028"/>
            <a:ext cx="6858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349" y="3694376"/>
            <a:ext cx="6858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367161"/>
            <a:ext cx="78867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841" y="987426"/>
            <a:ext cx="78867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5186516"/>
            <a:ext cx="7885509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489399"/>
            <a:ext cx="7885509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365125"/>
            <a:ext cx="6977064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8650" y="4501729"/>
            <a:ext cx="7884318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3283" y="786824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28359" y="274320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326968"/>
            <a:ext cx="78867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850581"/>
            <a:ext cx="7885509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2961" y="1885950"/>
            <a:ext cx="22101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17598" y="2571750"/>
            <a:ext cx="21955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0996" y="1885950"/>
            <a:ext cx="220218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33081" y="2571750"/>
            <a:ext cx="2210096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71777" y="1885950"/>
            <a:ext cx="2199085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71777" y="2571750"/>
            <a:ext cx="219908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9064" y="4297503"/>
            <a:ext cx="22050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99064" y="2256354"/>
            <a:ext cx="220503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99064" y="4873766"/>
            <a:ext cx="220503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748" y="4297503"/>
            <a:ext cx="219789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256354"/>
            <a:ext cx="219789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5733" y="4873765"/>
            <a:ext cx="2200805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53242" y="4297503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53241" y="2256354"/>
            <a:ext cx="219908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53148" y="4873763"/>
            <a:ext cx="220199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40899" y="4464028"/>
            <a:ext cx="6858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40899" y="3693675"/>
            <a:ext cx="6858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0000" y="1825625"/>
            <a:ext cx="3768912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9880" y="1825625"/>
            <a:ext cx="377547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681163"/>
            <a:ext cx="3768912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000" y="2505075"/>
            <a:ext cx="3768912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9880" y="1681163"/>
            <a:ext cx="3776661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39880" y="2505075"/>
            <a:ext cx="377666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2057400"/>
            <a:ext cx="2739019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2057400"/>
            <a:ext cx="2739019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825625"/>
            <a:ext cx="76753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349" y="3271520"/>
            <a:ext cx="6858000" cy="2682240"/>
          </a:xfrm>
        </p:spPr>
        <p:txBody>
          <a:bodyPr>
            <a:noAutofit/>
          </a:bodyPr>
          <a:lstStyle/>
          <a:p>
            <a:r>
              <a:rPr lang="en-US" sz="4400" dirty="0" smtClean="0"/>
              <a:t>DevOps Zero to DevOps Hero with Visual Studio Team Services (VSTS)</a:t>
            </a:r>
          </a:p>
          <a:p>
            <a:r>
              <a:rPr lang="en-US" sz="4400" dirty="0" smtClean="0"/>
              <a:t>Any Language, Any Platform</a:t>
            </a:r>
            <a:endParaRPr lang="en-US" sz="4400" dirty="0"/>
          </a:p>
        </p:txBody>
      </p:sp>
    </p:spTree>
    <p:extLst>
      <p:ext uri="{BB962C8B-B14F-4D97-AF65-F5344CB8AC3E}">
        <p14:creationId xmlns="" xmlns:p14="http://schemas.microsoft.com/office/powerpoint/2010/main" val="55486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ser stori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" y="89676"/>
            <a:ext cx="8995293" cy="6687044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oduct backlo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920" y="1842589"/>
            <a:ext cx="4175760" cy="487514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backlog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um explaine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9" y="1849120"/>
            <a:ext cx="9020805" cy="417576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 process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kanban boar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20" y="1378031"/>
            <a:ext cx="8747760" cy="538204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Kanban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 vs. Kanban</a:t>
            </a:r>
            <a:endParaRPr lang="en-US" dirty="0"/>
          </a:p>
        </p:txBody>
      </p:sp>
      <p:pic>
        <p:nvPicPr>
          <p:cNvPr id="4" name="Content Placeholder 3" descr="scrum vs kanba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5440" y="1422400"/>
            <a:ext cx="6166924" cy="534993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vops tools ecosyste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9977"/>
            <a:ext cx="9144000" cy="50980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sts and tf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1616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Any Language, Any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>
              <a:buNone/>
            </a:pPr>
            <a:r>
              <a:rPr lang="en-US" dirty="0" smtClean="0"/>
              <a:t>Program in any language</a:t>
            </a:r>
          </a:p>
          <a:p>
            <a:pPr lvl="1">
              <a:buNone/>
            </a:pPr>
            <a:r>
              <a:rPr lang="en-US" dirty="0" smtClean="0"/>
              <a:t>.NET</a:t>
            </a:r>
          </a:p>
          <a:p>
            <a:pPr lvl="1">
              <a:buNone/>
            </a:pPr>
            <a:r>
              <a:rPr lang="en-US" dirty="0" smtClean="0"/>
              <a:t>Java</a:t>
            </a:r>
          </a:p>
          <a:p>
            <a:pPr lvl="1">
              <a:buNone/>
            </a:pPr>
            <a:r>
              <a:rPr lang="en-US" dirty="0" smtClean="0"/>
              <a:t>Python</a:t>
            </a:r>
          </a:p>
          <a:p>
            <a:pPr lvl="1">
              <a:buNone/>
            </a:pPr>
            <a:r>
              <a:rPr lang="en-US" dirty="0" smtClean="0"/>
              <a:t>Ruby</a:t>
            </a:r>
          </a:p>
          <a:p>
            <a:pPr lvl="1">
              <a:buNone/>
            </a:pPr>
            <a:r>
              <a:rPr lang="en-US" dirty="0" smtClean="0"/>
              <a:t>Node.js</a:t>
            </a:r>
          </a:p>
          <a:p>
            <a:pPr lvl="1">
              <a:buNone/>
            </a:pPr>
            <a:r>
              <a:rPr lang="en-US" dirty="0" smtClean="0"/>
              <a:t>…</a:t>
            </a:r>
          </a:p>
          <a:p>
            <a:pPr>
              <a:buNone/>
            </a:pPr>
            <a:r>
              <a:rPr lang="en-US" dirty="0" smtClean="0"/>
              <a:t>Develop on any OS</a:t>
            </a:r>
          </a:p>
          <a:p>
            <a:pPr lvl="1">
              <a:buNone/>
            </a:pPr>
            <a:r>
              <a:rPr lang="en-US" dirty="0" smtClean="0"/>
              <a:t>Linux</a:t>
            </a:r>
          </a:p>
          <a:p>
            <a:pPr lvl="1">
              <a:buNone/>
            </a:pPr>
            <a:r>
              <a:rPr lang="en-US" dirty="0" smtClean="0"/>
              <a:t>Mac</a:t>
            </a:r>
          </a:p>
          <a:p>
            <a:pPr lvl="1">
              <a:buNone/>
            </a:pPr>
            <a:r>
              <a:rPr lang="en-US" dirty="0" smtClean="0"/>
              <a:t>Windows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>
              <a:buNone/>
            </a:pPr>
            <a:r>
              <a:rPr lang="en-US" dirty="0" smtClean="0"/>
              <a:t>Deploy to any Platform</a:t>
            </a:r>
          </a:p>
          <a:p>
            <a:pPr lvl="1">
              <a:buNone/>
            </a:pPr>
            <a:r>
              <a:rPr lang="en-US" dirty="0" smtClean="0"/>
              <a:t>Android</a:t>
            </a:r>
          </a:p>
          <a:p>
            <a:pPr lvl="1">
              <a:buNone/>
            </a:pPr>
            <a:r>
              <a:rPr lang="en-US" dirty="0" smtClean="0"/>
              <a:t>iOS</a:t>
            </a:r>
          </a:p>
          <a:p>
            <a:pPr lvl="1">
              <a:buNone/>
            </a:pPr>
            <a:r>
              <a:rPr lang="en-US" dirty="0" smtClean="0"/>
              <a:t>Windows Phone</a:t>
            </a:r>
          </a:p>
          <a:p>
            <a:pPr lvl="1">
              <a:buNone/>
            </a:pPr>
            <a:r>
              <a:rPr lang="en-US" dirty="0" smtClean="0"/>
              <a:t>Docker</a:t>
            </a:r>
          </a:p>
          <a:p>
            <a:pPr lvl="1">
              <a:buNone/>
            </a:pPr>
            <a:r>
              <a:rPr lang="en-US" dirty="0" smtClean="0"/>
              <a:t>Azure</a:t>
            </a:r>
          </a:p>
          <a:p>
            <a:pPr lvl="1">
              <a:buNone/>
            </a:pPr>
            <a:r>
              <a:rPr lang="en-US" dirty="0" smtClean="0"/>
              <a:t>AWS</a:t>
            </a:r>
          </a:p>
          <a:p>
            <a:pPr lvl="1">
              <a:buNone/>
            </a:pPr>
            <a:r>
              <a:rPr lang="en-US" dirty="0" smtClean="0"/>
              <a:t>Linux</a:t>
            </a:r>
          </a:p>
          <a:p>
            <a:pPr lvl="1">
              <a:buNone/>
            </a:pPr>
            <a:r>
              <a:rPr lang="en-US" dirty="0" smtClean="0"/>
              <a:t>Mac</a:t>
            </a:r>
          </a:p>
          <a:p>
            <a:pPr lvl="1">
              <a:buNone/>
            </a:pPr>
            <a:r>
              <a:rPr lang="en-US" dirty="0" smtClean="0"/>
              <a:t>…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with VSTS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project options</a:t>
            </a:r>
            <a:endParaRPr lang="en-US" dirty="0"/>
          </a:p>
        </p:txBody>
      </p:sp>
      <p:pic>
        <p:nvPicPr>
          <p:cNvPr id="6" name="Content Placeholder 5" descr="100 - new project option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706" y="1371600"/>
            <a:ext cx="8776433" cy="536657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vops elepha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618" y="0"/>
            <a:ext cx="9175235" cy="6857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control options</a:t>
            </a:r>
            <a:endParaRPr lang="en-US" dirty="0"/>
          </a:p>
        </p:txBody>
      </p:sp>
      <p:pic>
        <p:nvPicPr>
          <p:cNvPr id="4" name="Content Placeholder 3" descr="110 - source control option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273" y="2164977"/>
            <a:ext cx="8886536" cy="373828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customization</a:t>
            </a:r>
            <a:endParaRPr lang="en-US" dirty="0"/>
          </a:p>
        </p:txBody>
      </p:sp>
      <p:pic>
        <p:nvPicPr>
          <p:cNvPr id="4" name="Content Placeholder 3" descr="120 - process customizatio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487" y="2084295"/>
            <a:ext cx="8861056" cy="391309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Backlog</a:t>
            </a:r>
            <a:endParaRPr lang="en-US" dirty="0"/>
          </a:p>
        </p:txBody>
      </p:sp>
      <p:pic>
        <p:nvPicPr>
          <p:cNvPr id="4" name="Content Placeholder 3" descr="130 - backlog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475" y="2487706"/>
            <a:ext cx="8815713" cy="310626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Kanban board</a:t>
            </a:r>
            <a:endParaRPr lang="en-US" dirty="0"/>
          </a:p>
        </p:txBody>
      </p:sp>
      <p:pic>
        <p:nvPicPr>
          <p:cNvPr id="4" name="Content Placeholder 3" descr="140 - kanban board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295" y="2299448"/>
            <a:ext cx="8790217" cy="346934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Kanban customization</a:t>
            </a:r>
            <a:endParaRPr lang="en-US" dirty="0"/>
          </a:p>
        </p:txBody>
      </p:sp>
      <p:pic>
        <p:nvPicPr>
          <p:cNvPr id="4" name="Content Placeholder 3" descr="150 - kanban customizatio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151" y="1425388"/>
            <a:ext cx="8592719" cy="521745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VSTS marketplace</a:t>
            </a:r>
            <a:endParaRPr lang="en-US" dirty="0"/>
          </a:p>
        </p:txBody>
      </p:sp>
      <p:pic>
        <p:nvPicPr>
          <p:cNvPr id="4" name="Content Placeholder 3" descr="160 - marketplac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895" y="1385048"/>
            <a:ext cx="8723259" cy="529814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items</a:t>
            </a:r>
            <a:endParaRPr lang="en-US" dirty="0"/>
          </a:p>
        </p:txBody>
      </p:sp>
      <p:pic>
        <p:nvPicPr>
          <p:cNvPr id="4" name="Content Placeholder 3" descr="200 - work items assigned to m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671" y="2958353"/>
            <a:ext cx="8868040" cy="212463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item details</a:t>
            </a:r>
            <a:endParaRPr lang="en-US" dirty="0"/>
          </a:p>
        </p:txBody>
      </p:sp>
      <p:pic>
        <p:nvPicPr>
          <p:cNvPr id="4" name="Content Placeholder 3" descr="210 - work item detail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19" y="2151530"/>
            <a:ext cx="9114274" cy="379207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item visualization</a:t>
            </a:r>
            <a:endParaRPr lang="en-US" dirty="0"/>
          </a:p>
        </p:txBody>
      </p:sp>
      <p:pic>
        <p:nvPicPr>
          <p:cNvPr id="4" name="Content Placeholder 3" descr="220 - visualize work ite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1826" y="1310774"/>
            <a:ext cx="7763950" cy="537241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templates</a:t>
            </a:r>
            <a:endParaRPr lang="en-US" dirty="0"/>
          </a:p>
        </p:txBody>
      </p:sp>
      <p:pic>
        <p:nvPicPr>
          <p:cNvPr id="4" name="Content Placeholder 3" descr="300 - build template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630" y="1597976"/>
            <a:ext cx="8729770" cy="495074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“DevOps is the union of people, process, and products to enable continuous delivery of value to our end users.”</a:t>
            </a:r>
            <a:endParaRPr lang="en-US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629841" y="3605478"/>
            <a:ext cx="7885509" cy="244988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Donovan Brown</a:t>
            </a:r>
          </a:p>
          <a:p>
            <a:endParaRPr lang="en-US" sz="2400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sz="2000" dirty="0" smtClean="0"/>
              <a:t>http://www.donovanbrown.com/post/what-is-devops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template options</a:t>
            </a:r>
            <a:endParaRPr lang="en-US" dirty="0"/>
          </a:p>
        </p:txBody>
      </p:sp>
      <p:pic>
        <p:nvPicPr>
          <p:cNvPr id="4" name="Content Placeholder 3" descr="310 - build template option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846" y="1573306"/>
            <a:ext cx="8765035" cy="497541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add tasks</a:t>
            </a:r>
            <a:endParaRPr lang="en-US" dirty="0"/>
          </a:p>
        </p:txBody>
      </p:sp>
      <p:pic>
        <p:nvPicPr>
          <p:cNvPr id="4" name="Content Placeholder 3" descr="320 - add new steps to build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233" y="1801906"/>
            <a:ext cx="8886102" cy="453165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live progress</a:t>
            </a:r>
            <a:endParaRPr lang="en-US" dirty="0"/>
          </a:p>
        </p:txBody>
      </p:sp>
      <p:pic>
        <p:nvPicPr>
          <p:cNvPr id="4" name="Content Placeholder 3" descr="330 - live build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69" y="1882589"/>
            <a:ext cx="8951757" cy="4343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summary</a:t>
            </a:r>
            <a:endParaRPr lang="en-US" dirty="0"/>
          </a:p>
        </p:txBody>
      </p:sp>
      <p:pic>
        <p:nvPicPr>
          <p:cNvPr id="4" name="Content Placeholder 3" descr="340 - build summary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444" y="2017059"/>
            <a:ext cx="8707832" cy="408790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 templates</a:t>
            </a:r>
            <a:endParaRPr lang="en-US" dirty="0"/>
          </a:p>
        </p:txBody>
      </p:sp>
      <p:pic>
        <p:nvPicPr>
          <p:cNvPr id="4" name="Content Placeholder 3" descr="350 - release template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955" y="1990165"/>
            <a:ext cx="8692555" cy="414169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 template options</a:t>
            </a:r>
            <a:endParaRPr lang="en-US" dirty="0"/>
          </a:p>
        </p:txBody>
      </p:sp>
      <p:pic>
        <p:nvPicPr>
          <p:cNvPr id="4" name="Content Placeholder 3" descr="360 - release template option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353" y="2447365"/>
            <a:ext cx="8833203" cy="318695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 pipeline</a:t>
            </a:r>
            <a:endParaRPr lang="en-US" dirty="0"/>
          </a:p>
        </p:txBody>
      </p:sp>
      <p:pic>
        <p:nvPicPr>
          <p:cNvPr id="4" name="Content Placeholder 3" descr="370 - release pipelin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500" y="1667435"/>
            <a:ext cx="8806424" cy="478715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Pre-deploy conditions</a:t>
            </a:r>
            <a:endParaRPr lang="en-US" dirty="0"/>
          </a:p>
        </p:txBody>
      </p:sp>
      <p:pic>
        <p:nvPicPr>
          <p:cNvPr id="4" name="Content Placeholder 3" descr="380 - release pre-deploy condition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753" y="1667435"/>
            <a:ext cx="8815687" cy="478715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 summary</a:t>
            </a:r>
            <a:endParaRPr lang="en-US" dirty="0"/>
          </a:p>
        </p:txBody>
      </p:sp>
      <p:pic>
        <p:nvPicPr>
          <p:cNvPr id="4" name="Content Placeholder 3" descr="390 - release summary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492" y="2030506"/>
            <a:ext cx="8822676" cy="406101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branch policy</a:t>
            </a:r>
            <a:endParaRPr lang="en-US" dirty="0"/>
          </a:p>
        </p:txBody>
      </p:sp>
      <p:pic>
        <p:nvPicPr>
          <p:cNvPr id="4" name="Content Placeholder 3" descr="400 - branch policy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6814" y="1444212"/>
            <a:ext cx="6037667" cy="52389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DevOps important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Every company is a software company</a:t>
            </a:r>
          </a:p>
          <a:p>
            <a:pPr>
              <a:buNone/>
            </a:pPr>
            <a:r>
              <a:rPr lang="en-US" dirty="0" smtClean="0"/>
              <a:t>Your competition is already doing this</a:t>
            </a:r>
          </a:p>
          <a:p>
            <a:pPr>
              <a:buNone/>
            </a:pPr>
            <a:r>
              <a:rPr lang="en-US" dirty="0" smtClean="0"/>
              <a:t>Increase velocity</a:t>
            </a:r>
          </a:p>
          <a:p>
            <a:pPr>
              <a:buNone/>
            </a:pPr>
            <a:r>
              <a:rPr lang="en-US" dirty="0" smtClean="0"/>
              <a:t>Reduce downtime</a:t>
            </a:r>
          </a:p>
          <a:p>
            <a:pPr>
              <a:buNone/>
            </a:pPr>
            <a:r>
              <a:rPr lang="en-US" dirty="0" smtClean="0"/>
              <a:t>Reduce human error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direct commits</a:t>
            </a:r>
            <a:endParaRPr lang="en-US" dirty="0"/>
          </a:p>
        </p:txBody>
      </p:sp>
      <p:pic>
        <p:nvPicPr>
          <p:cNvPr id="4" name="Content Placeholder 3" descr="410 - commit error after branch policy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9468" y="1405628"/>
            <a:ext cx="6423614" cy="525066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Pull request details</a:t>
            </a:r>
            <a:endParaRPr lang="en-US" dirty="0"/>
          </a:p>
        </p:txBody>
      </p:sp>
      <p:pic>
        <p:nvPicPr>
          <p:cNvPr id="4" name="Content Placeholder 3" descr="420 - pull request detail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27" y="2528047"/>
            <a:ext cx="8947410" cy="305248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pull request</a:t>
            </a:r>
            <a:endParaRPr lang="en-US" dirty="0"/>
          </a:p>
        </p:txBody>
      </p:sp>
      <p:pic>
        <p:nvPicPr>
          <p:cNvPr id="4" name="Content Placeholder 3" descr="430 - complete pull reques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025" y="2111188"/>
            <a:ext cx="8787936" cy="389964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dashboard</a:t>
            </a:r>
            <a:endParaRPr lang="en-US" dirty="0"/>
          </a:p>
        </p:txBody>
      </p:sp>
      <p:pic>
        <p:nvPicPr>
          <p:cNvPr id="4" name="Content Placeholder 3" descr="500 - custom dashboard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968" y="1519518"/>
            <a:ext cx="8891897" cy="512332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test plans</a:t>
            </a:r>
            <a:endParaRPr lang="en-US" dirty="0"/>
          </a:p>
        </p:txBody>
      </p:sp>
      <p:pic>
        <p:nvPicPr>
          <p:cNvPr id="4" name="Content Placeholder 3" descr="600 - manual test plan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181" y="1475962"/>
            <a:ext cx="8737453" cy="520722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 notes extension</a:t>
            </a:r>
            <a:endParaRPr lang="en-US" dirty="0"/>
          </a:p>
        </p:txBody>
      </p:sp>
      <p:pic>
        <p:nvPicPr>
          <p:cNvPr id="4" name="Content Placeholder 3" descr="700 - release notes extensio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224" y="1371600"/>
            <a:ext cx="8614034" cy="531158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to start on the DevOps journey?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Short answer: start with what hurts most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enix projec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960" y="162748"/>
            <a:ext cx="4429760" cy="65626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rfect enemy of goo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6320"/>
            <a:ext cx="914400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 Practices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Infrastructure as Code (IaC)</a:t>
            </a:r>
          </a:p>
          <a:p>
            <a:pPr>
              <a:buNone/>
            </a:pPr>
            <a:r>
              <a:rPr lang="en-US" dirty="0" smtClean="0"/>
              <a:t>Continuous Integration</a:t>
            </a:r>
          </a:p>
          <a:p>
            <a:pPr>
              <a:buNone/>
            </a:pPr>
            <a:r>
              <a:rPr lang="en-US" dirty="0" smtClean="0"/>
              <a:t>Automated Testing</a:t>
            </a:r>
          </a:p>
          <a:p>
            <a:pPr>
              <a:buNone/>
            </a:pPr>
            <a:r>
              <a:rPr lang="en-US" dirty="0" smtClean="0"/>
              <a:t>Continuous Deployment</a:t>
            </a:r>
          </a:p>
          <a:p>
            <a:pPr>
              <a:buNone/>
            </a:pPr>
            <a:r>
              <a:rPr lang="en-US" dirty="0" smtClean="0"/>
              <a:t>Release Management</a:t>
            </a:r>
          </a:p>
          <a:p>
            <a:pPr>
              <a:buNone/>
            </a:pPr>
            <a:r>
              <a:rPr lang="en-US" dirty="0" smtClean="0"/>
              <a:t>App Performance Monitoring</a:t>
            </a:r>
          </a:p>
          <a:p>
            <a:pPr>
              <a:buNone/>
            </a:pPr>
            <a:r>
              <a:rPr lang="en-US" dirty="0" smtClean="0"/>
              <a:t>Load Testing &amp; Auto-Scale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1680" y="6437868"/>
            <a:ext cx="767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http://www.itproguy.com/devops-practices/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 Practices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Availability Monitoring</a:t>
            </a:r>
          </a:p>
          <a:p>
            <a:pPr>
              <a:buNone/>
            </a:pPr>
            <a:r>
              <a:rPr lang="en-US" dirty="0" smtClean="0"/>
              <a:t>Capacity Management</a:t>
            </a:r>
          </a:p>
          <a:p>
            <a:pPr>
              <a:buNone/>
            </a:pPr>
            <a:r>
              <a:rPr lang="en-US" dirty="0" smtClean="0"/>
              <a:t>Change/Configuration Management</a:t>
            </a:r>
          </a:p>
          <a:p>
            <a:pPr>
              <a:buNone/>
            </a:pPr>
            <a:r>
              <a:rPr lang="en-US" dirty="0" smtClean="0"/>
              <a:t>Feature Flags</a:t>
            </a:r>
          </a:p>
          <a:p>
            <a:pPr>
              <a:buNone/>
            </a:pPr>
            <a:r>
              <a:rPr lang="en-US" dirty="0" smtClean="0"/>
              <a:t>Automated Environment De-Provisioning</a:t>
            </a:r>
          </a:p>
          <a:p>
            <a:pPr>
              <a:buNone/>
            </a:pPr>
            <a:r>
              <a:rPr lang="en-US" dirty="0" smtClean="0"/>
              <a:t>Self Service Environments</a:t>
            </a:r>
          </a:p>
          <a:p>
            <a:pPr>
              <a:buNone/>
            </a:pPr>
            <a:r>
              <a:rPr lang="en-US" dirty="0" smtClean="0"/>
              <a:t>Automated Recovery (Rollback &amp; Roll-Forward)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1680" y="6437868"/>
            <a:ext cx="767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http://www.itproguy.com/devops-practices/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Continuous delivery vs. continuous deployment</a:t>
            </a:r>
            <a:endParaRPr lang="en-US" dirty="0"/>
          </a:p>
        </p:txBody>
      </p:sp>
      <p:pic>
        <p:nvPicPr>
          <p:cNvPr id="4" name="Content Placeholder 3" descr="continuous delivery vs. deploymen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29" y="2306650"/>
            <a:ext cx="9034499" cy="320007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 pipeline</a:t>
            </a:r>
            <a:endParaRPr lang="en-US" dirty="0"/>
          </a:p>
        </p:txBody>
      </p:sp>
      <p:pic>
        <p:nvPicPr>
          <p:cNvPr id="4" name="Content Placeholder 3" descr="release pipeline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354" y="2382691"/>
            <a:ext cx="9083166" cy="294114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lease history across environment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2714"/>
            <a:ext cx="9144000" cy="388761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Releases &amp; environments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D3D3D3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D3D3D3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TF10001006</Template>
  <TotalTime>235</TotalTime>
  <Words>1366</Words>
  <Application>Microsoft Office PowerPoint</Application>
  <PresentationFormat>On-screen Show (4:3)</PresentationFormat>
  <Paragraphs>242</Paragraphs>
  <Slides>48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Depth</vt:lpstr>
      <vt:lpstr>Slide 1</vt:lpstr>
      <vt:lpstr>Slide 2</vt:lpstr>
      <vt:lpstr>“DevOps is the union of people, process, and products to enable continuous delivery of value to our end users.”</vt:lpstr>
      <vt:lpstr>Why is DevOps important</vt:lpstr>
      <vt:lpstr>DevOps Practices</vt:lpstr>
      <vt:lpstr>DevOps Practices</vt:lpstr>
      <vt:lpstr>Continuous delivery vs. continuous deployment</vt:lpstr>
      <vt:lpstr>Release pipeline</vt:lpstr>
      <vt:lpstr>Releases &amp; environments</vt:lpstr>
      <vt:lpstr>Slide 10</vt:lpstr>
      <vt:lpstr>Product backlog</vt:lpstr>
      <vt:lpstr>Scrum process</vt:lpstr>
      <vt:lpstr>Kanban</vt:lpstr>
      <vt:lpstr>Scrum vs. Kanban</vt:lpstr>
      <vt:lpstr>Slide 15</vt:lpstr>
      <vt:lpstr>Slide 16</vt:lpstr>
      <vt:lpstr>Any Language, Any Platform</vt:lpstr>
      <vt:lpstr>Demo with VSTS</vt:lpstr>
      <vt:lpstr>New project options</vt:lpstr>
      <vt:lpstr>Source control options</vt:lpstr>
      <vt:lpstr>Process customization</vt:lpstr>
      <vt:lpstr>Backlog</vt:lpstr>
      <vt:lpstr>Kanban board</vt:lpstr>
      <vt:lpstr>Kanban customization</vt:lpstr>
      <vt:lpstr>VSTS marketplace</vt:lpstr>
      <vt:lpstr>Work items</vt:lpstr>
      <vt:lpstr>Work item details</vt:lpstr>
      <vt:lpstr>Work item visualization</vt:lpstr>
      <vt:lpstr>Build templates</vt:lpstr>
      <vt:lpstr>Build template options</vt:lpstr>
      <vt:lpstr>Build add tasks</vt:lpstr>
      <vt:lpstr>Build live progress</vt:lpstr>
      <vt:lpstr>Build summary</vt:lpstr>
      <vt:lpstr>Release templates</vt:lpstr>
      <vt:lpstr>Release template options</vt:lpstr>
      <vt:lpstr>Release pipeline</vt:lpstr>
      <vt:lpstr>Pre-deploy conditions</vt:lpstr>
      <vt:lpstr>Release summary</vt:lpstr>
      <vt:lpstr>Code branch policy</vt:lpstr>
      <vt:lpstr>No direct commits</vt:lpstr>
      <vt:lpstr>Pull request details</vt:lpstr>
      <vt:lpstr>Complete pull request</vt:lpstr>
      <vt:lpstr>Custom dashboard</vt:lpstr>
      <vt:lpstr>Manual test plans</vt:lpstr>
      <vt:lpstr>Release notes extension</vt:lpstr>
      <vt:lpstr>Where to start on the DevOps journey?</vt:lpstr>
      <vt:lpstr>Slide 47</vt:lpstr>
      <vt:lpstr>Slide 48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csatnic</cp:lastModifiedBy>
  <cp:revision>103</cp:revision>
  <dcterms:created xsi:type="dcterms:W3CDTF">2015-09-22T16:41:35Z</dcterms:created>
  <dcterms:modified xsi:type="dcterms:W3CDTF">2017-12-13T15:34:26Z</dcterms:modified>
</cp:coreProperties>
</file>